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8" r:id="rId4"/>
    <p:sldId id="319" r:id="rId5"/>
    <p:sldId id="320" r:id="rId6"/>
    <p:sldId id="322" r:id="rId7"/>
    <p:sldId id="321" r:id="rId8"/>
    <p:sldId id="324" r:id="rId9"/>
    <p:sldId id="325" r:id="rId10"/>
    <p:sldId id="326" r:id="rId11"/>
    <p:sldId id="327" r:id="rId12"/>
    <p:sldId id="328" r:id="rId13"/>
    <p:sldId id="32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997FD7-24A5-E69F-0CD6-567872078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F8DEF7-B2D5-C837-160F-47293330F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63F853-21FD-BE14-9F50-C3BDD372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B3F381-9FA1-B290-188F-1FAB1E087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ACFB70-2A67-7D69-66FC-B6264CA1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31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B24CAA-42BF-9311-FE31-C5FFCFF98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505054E-EC36-0DFD-25B2-C402D977D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6EC77E-D05A-D8C0-D8D3-462D1DC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D43511-9C0D-EB30-C8DB-8EEA1CF0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7494E7-B5BC-0A76-2335-5291EC6E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960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850F17D-637F-5AC6-A0D4-046183A87E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C3293A1-0982-E8A7-B15A-369DDD018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A58F1D-4C3F-9FF5-36B5-C8D2C01A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F5553A-B30D-FAEC-E069-DF9535953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929E2A-F390-0011-CF93-DEE8A95B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7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AF05D2-93DD-B52E-72C5-E53F6B3B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EC074B-4880-F744-BD2E-C8C5B9F0C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D0B48E-B5CF-9FE4-40E8-7B3BEA690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6BDD063-3AD8-1AF3-7535-E936ADEF5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7D1E49-113E-7566-9574-C3278353A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67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418274-9CAC-BABB-852F-68CB488E6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AFB9E5F-EC37-422A-1A81-3F15E5F09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AC5849-3431-153F-3DB2-8F0257C6A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744FB0-49DF-AD70-A9A3-053D6DE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BE97EF-B41E-E583-9DA8-44F78F01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85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F53F58-0C56-DFB4-4759-DA3C4F791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D6F332-05A0-680A-B55C-9EB6C68DA9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C56CF10-5E75-F6B9-B35B-9A3CDA825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D61A232-DE0F-26F0-2356-CA0511E7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FD6F1BB-54BF-C71C-5458-E683752C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26FC35-6C4D-4545-51AC-12C45880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2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656969-5E5B-A5A8-0FB6-F50AEF367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B3B631-5A48-5343-E176-6BD54A4C0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E9594DC-B5AB-9587-6A94-3F0727737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80D248C-D9D6-3973-7328-AABC2C85D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965737F-C263-18ED-CA67-A9F086021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2DAD4FF-B7F5-74ED-0E0B-6714F002F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F703C45-9AB3-99E3-45C0-23DAD18A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96282AC-26D9-99E2-35C0-B6462B127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01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B215D7-4112-773E-AE19-6B81F8E70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4AE96E8-886F-8E0C-72F4-8C9CD79D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1B574A0-988E-C7EC-EEB6-F84B0CCB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1180977-F86F-35FF-2E8A-86C94C3FE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9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73FC426-4A69-642E-2F36-BA7892888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AC60CC-7852-8D89-AA34-98D9C142D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4D8E95-8B12-8E38-DB25-42A2E842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70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DBC70A-3D9A-7B85-CBE8-340D64662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7F6E95-D99D-E7DD-31EC-01BDF7814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226B26-058E-86B5-DB05-4BE86992D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24EFD54-035F-C60A-FE87-866798041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3DD3AB-C2AA-ABA8-8526-9E8918A4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DA9294D-F5F8-3C11-560A-3AE3FEC5F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73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B4C0EF-764A-4E33-4CFB-24F52524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9127B02-102A-AD86-60BB-D2F592577F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52C22F7-F8E6-565F-338F-F1A887D17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4ECDC2-A2DB-820F-4A4A-629DEABFB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02BD476-18BE-0EBE-4F52-6E4968EB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7EB62A-0C60-46E7-045B-A59CB1EC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6844031-49BB-A7E7-22D0-FE9377E5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6D4448-51A2-1DB9-2CE4-716760462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F7A9DD-F39B-0C85-0C46-DFA0733F0D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3E236B-0546-43A7-A40A-3A2AF4D87A4A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21D76A-A57D-A22F-BC40-A7BCA9AFF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BF7F61-42C6-0AE2-F30B-13EB31E87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FC0F53-040C-41A3-AFFD-2494FCEA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18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3E0332-9829-318B-99B4-B72E2B9915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/>
                </a:solidFill>
              </a:rPr>
              <a:t>Kommunerna, staten och finansieringen av investeringarna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886DD0-4BED-2B66-4C8F-5F7DDA4354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Kommuninvest</a:t>
            </a:r>
          </a:p>
          <a:p>
            <a:r>
              <a:rPr lang="sv-SE" dirty="0"/>
              <a:t>8/10-2024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638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91459A-B33E-6C8D-A2FE-EF461F1E8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Mer generösa statsbidrag?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9AFFA3-94E5-D130-C717-1B4D4B45A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Staten lånar billigare – tveksamt argument</a:t>
            </a:r>
          </a:p>
          <a:p>
            <a:r>
              <a:rPr lang="sv-SE" dirty="0"/>
              <a:t>Höjd kommunalskatt leder till samhällsekonomiska effektivitetsförluster</a:t>
            </a:r>
          </a:p>
          <a:p>
            <a:pPr marL="0" indent="0">
              <a:buNone/>
            </a:pPr>
            <a:r>
              <a:rPr lang="sv-SE" dirty="0"/>
              <a:t>   - Staten har större möjligheter välja lämpliga skattehöjningar – om</a:t>
            </a:r>
          </a:p>
          <a:p>
            <a:pPr marL="0" indent="0">
              <a:buNone/>
            </a:pPr>
            <a:r>
              <a:rPr lang="sv-SE" dirty="0"/>
              <a:t>     man vill</a:t>
            </a:r>
          </a:p>
          <a:p>
            <a:pPr marL="0" indent="0">
              <a:buNone/>
            </a:pPr>
            <a:r>
              <a:rPr lang="sv-SE" dirty="0"/>
              <a:t>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320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22F661-066B-0238-2F52-0371C64DD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5954"/>
            <a:ext cx="10515600" cy="1325563"/>
          </a:xfrm>
        </p:spPr>
        <p:txBody>
          <a:bodyPr>
            <a:noAutofit/>
          </a:bodyPr>
          <a:lstStyle/>
          <a:p>
            <a:r>
              <a:rPr lang="sv-SE" sz="5400" dirty="0">
                <a:solidFill>
                  <a:schemeClr val="tx2"/>
                </a:solidFill>
              </a:rPr>
              <a:t>Kommunal medfinansiering av statliga investeringar</a:t>
            </a:r>
            <a:endParaRPr lang="en-GB" sz="5400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5FA60B-DFED-766A-FEED-B3A37436A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1225"/>
            <a:ext cx="10515600" cy="3565738"/>
          </a:xfrm>
        </p:spPr>
        <p:txBody>
          <a:bodyPr>
            <a:normAutofit/>
          </a:bodyPr>
          <a:lstStyle/>
          <a:p>
            <a:r>
              <a:rPr lang="sv-SE" sz="3600" dirty="0"/>
              <a:t>Regeringens infrastrukturproposition</a:t>
            </a:r>
          </a:p>
          <a:p>
            <a:r>
              <a:rPr lang="sv-SE" sz="3600" dirty="0"/>
              <a:t>Risk att samhällsekonomiska lönsamhetskalkyler åsidosätts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51914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33E808-0D77-0531-E4AA-408807A9D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Statlig medfinansiering vid kommunala investeringar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01867D-53A1-B66B-BB4F-1ADC9A5BF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Klassiskt </a:t>
            </a:r>
            <a:r>
              <a:rPr lang="sv-SE" dirty="0" err="1"/>
              <a:t>externalitetsproblem</a:t>
            </a:r>
            <a:r>
              <a:rPr lang="sv-SE" dirty="0"/>
              <a:t>: mycket större intäkter för staten än för en kommun</a:t>
            </a:r>
          </a:p>
          <a:p>
            <a:r>
              <a:rPr lang="sv-SE" dirty="0"/>
              <a:t>Men fara för alltför stort risktagande</a:t>
            </a:r>
          </a:p>
          <a:p>
            <a:r>
              <a:rPr lang="sv-SE" dirty="0"/>
              <a:t>Bättre med någon form av intäktsdelning </a:t>
            </a:r>
          </a:p>
          <a:p>
            <a:pPr marL="0" indent="0">
              <a:buNone/>
            </a:pPr>
            <a:r>
              <a:rPr lang="sv-SE" dirty="0"/>
              <a:t>    - Andel av bolagsskatt</a:t>
            </a:r>
          </a:p>
          <a:p>
            <a:pPr marL="0" indent="0">
              <a:buNone/>
            </a:pPr>
            <a:r>
              <a:rPr lang="sv-SE" dirty="0"/>
              <a:t>    - Generell åtgärd</a:t>
            </a:r>
          </a:p>
          <a:p>
            <a:pPr marL="0" indent="0">
              <a:buNone/>
            </a:pPr>
            <a:r>
              <a:rPr lang="sv-SE" dirty="0"/>
              <a:t>    - Risk investeringsstöd blir selektiva och snedvridande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278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3046E3-8743-0986-DFEA-1D007898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Huvudpunkter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5D65E4-1676-34FD-1062-D47F1D788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Skäl revidera de offentligfinansiella målen för att möjliggöra högre investeringar</a:t>
            </a:r>
          </a:p>
          <a:p>
            <a:r>
              <a:rPr lang="sv-SE" dirty="0"/>
              <a:t>Inte uppenbart att kommunsektorns ökade skuldsättning utgör ett problem</a:t>
            </a:r>
          </a:p>
          <a:p>
            <a:r>
              <a:rPr lang="sv-SE" dirty="0"/>
              <a:t>Skäl för någon form av intäktsdelning vid framgångsrika företagsetableringar men riskabelt med statliga investeringsstöd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27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9680D7-FC90-8981-DBA7-46B87585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Det finanspolitiska ramverket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A5C438-3794-E11E-B063-3245B8363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Överskottsmål för hela den offentliga sektorns finansiella sparande på 1/3 procent av BNP</a:t>
            </a:r>
          </a:p>
          <a:p>
            <a:r>
              <a:rPr lang="sv-SE" dirty="0"/>
              <a:t>Skuldankare på 35 procent av BNP</a:t>
            </a:r>
          </a:p>
          <a:p>
            <a:r>
              <a:rPr lang="sv-SE" dirty="0"/>
              <a:t>Översyn av parlamentarisk kommitté</a:t>
            </a:r>
          </a:p>
          <a:p>
            <a:pPr marL="0" indent="0">
              <a:buNone/>
            </a:pPr>
            <a:r>
              <a:rPr lang="sv-SE" dirty="0"/>
              <a:t>    - Slutbetänkande till 15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75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246697-867A-7327-3F83-3D2DB0AE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Långsiktig Maastrichtskuld och finansiell nettoställning vid olika finansiellt sparande, procent av BNP</a:t>
            </a:r>
            <a:endParaRPr lang="en-GB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A542E74-B1EF-3FDA-E621-090FDCF52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270043"/>
              </p:ext>
            </p:extLst>
          </p:nvPr>
        </p:nvGraphicFramePr>
        <p:xfrm>
          <a:off x="838200" y="2292691"/>
          <a:ext cx="10515597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0534291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54663484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766971863"/>
                    </a:ext>
                  </a:extLst>
                </a:gridCol>
              </a:tblGrid>
              <a:tr h="1019684">
                <a:tc>
                  <a:txBody>
                    <a:bodyPr/>
                    <a:lstStyle/>
                    <a:p>
                      <a:r>
                        <a:rPr lang="sv-SE" sz="3200" b="1" dirty="0"/>
                        <a:t>Finansiellt sparande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b="1" dirty="0"/>
                        <a:t>Finansiell nettoställning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b="1" dirty="0"/>
                        <a:t>Maastrichtskuld</a:t>
                      </a:r>
                      <a:endParaRPr lang="en-GB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98220"/>
                  </a:ext>
                </a:extLst>
              </a:tr>
              <a:tr h="553543">
                <a:tc>
                  <a:txBody>
                    <a:bodyPr/>
                    <a:lstStyle/>
                    <a:p>
                      <a:r>
                        <a:rPr lang="sv-SE" sz="3200" dirty="0"/>
                        <a:t> 0,33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33,1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28,4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012684"/>
                  </a:ext>
                </a:extLst>
              </a:tr>
              <a:tr h="553543">
                <a:tc>
                  <a:txBody>
                    <a:bodyPr/>
                    <a:lstStyle/>
                    <a:p>
                      <a:r>
                        <a:rPr lang="sv-SE" sz="3200" dirty="0"/>
                        <a:t> 0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24,1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37,4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053221"/>
                  </a:ext>
                </a:extLst>
              </a:tr>
              <a:tr h="553543">
                <a:tc>
                  <a:txBody>
                    <a:bodyPr/>
                    <a:lstStyle/>
                    <a:p>
                      <a:r>
                        <a:rPr lang="sv-SE" sz="3200" dirty="0">
                          <a:solidFill>
                            <a:srgbClr val="C00000"/>
                          </a:solidFill>
                        </a:rPr>
                        <a:t>-0,5</a:t>
                      </a:r>
                      <a:endParaRPr lang="en-GB" sz="3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>
                          <a:solidFill>
                            <a:srgbClr val="C00000"/>
                          </a:solidFill>
                        </a:rPr>
                        <a:t>10,4</a:t>
                      </a:r>
                      <a:endParaRPr lang="en-GB" sz="3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>
                          <a:solidFill>
                            <a:srgbClr val="C00000"/>
                          </a:solidFill>
                        </a:rPr>
                        <a:t>51,1</a:t>
                      </a:r>
                      <a:endParaRPr lang="en-GB" sz="3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497685"/>
                  </a:ext>
                </a:extLst>
              </a:tr>
              <a:tr h="553543">
                <a:tc>
                  <a:txBody>
                    <a:bodyPr/>
                    <a:lstStyle/>
                    <a:p>
                      <a:r>
                        <a:rPr lang="sv-SE" sz="3200" dirty="0"/>
                        <a:t>-1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-3,2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64,2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217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167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C9E41F-67BC-71CA-4F30-3404890DD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Statens och kommunsektorns Maastricht-skuld, procent av BNP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6DA026C-28AB-FC4B-5C73-A802B2C7D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932743"/>
            <a:ext cx="7629832" cy="4470594"/>
          </a:xfrm>
        </p:spPr>
      </p:pic>
    </p:spTree>
    <p:extLst>
      <p:ext uri="{BB962C8B-B14F-4D97-AF65-F5344CB8AC3E}">
        <p14:creationId xmlns:p14="http://schemas.microsoft.com/office/powerpoint/2010/main" val="627920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2A2CD6-1410-5E09-A271-9F243FCB5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4" y="365125"/>
            <a:ext cx="9782175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Investeringar i kommuner och regioner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DBA27312-3F33-6303-A300-3A0D236081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6888" y="1977347"/>
            <a:ext cx="7538224" cy="4047893"/>
          </a:xfrm>
        </p:spPr>
      </p:pic>
    </p:spTree>
    <p:extLst>
      <p:ext uri="{BB962C8B-B14F-4D97-AF65-F5344CB8AC3E}">
        <p14:creationId xmlns:p14="http://schemas.microsoft.com/office/powerpoint/2010/main" val="2816341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71875C-0DB4-AC5B-9DD4-848BDCE0B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Skuldökningen i kommunsektorn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E4E85E-0E8F-D360-8A14-46349EAEF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Balanskravet på kommunerna gäller resultatet, inte det finansiella sparandet</a:t>
            </a:r>
          </a:p>
          <a:p>
            <a:r>
              <a:rPr lang="sv-SE" dirty="0"/>
              <a:t>I det finansiella sparandet subtraheras investeringsutgifterna</a:t>
            </a:r>
          </a:p>
          <a:p>
            <a:r>
              <a:rPr lang="sv-SE" dirty="0"/>
              <a:t>I resultatet subtraheras avskrivningarna</a:t>
            </a:r>
          </a:p>
          <a:p>
            <a:r>
              <a:rPr lang="sv-SE" dirty="0"/>
              <a:t>I en period med ökande investeringar gäller att investerings-utgifterna &gt; avskrivningarna</a:t>
            </a:r>
          </a:p>
          <a:p>
            <a:r>
              <a:rPr lang="sv-SE" dirty="0"/>
              <a:t>Alltså blir resultatet &gt; det finansiella sparandet</a:t>
            </a:r>
          </a:p>
          <a:p>
            <a:pPr marL="0" indent="0">
              <a:buNone/>
            </a:pPr>
            <a:r>
              <a:rPr lang="sv-S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2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7A1E12-5424-704C-F374-79C708054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Resultat och finansiellt sparande i kommun-sektorn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7A12D1AE-191A-391E-E5BC-9E5E8A760D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0413" y="2222673"/>
            <a:ext cx="7629832" cy="4001145"/>
          </a:xfrm>
        </p:spPr>
      </p:pic>
    </p:spTree>
    <p:extLst>
      <p:ext uri="{BB962C8B-B14F-4D97-AF65-F5344CB8AC3E}">
        <p14:creationId xmlns:p14="http://schemas.microsoft.com/office/powerpoint/2010/main" val="3651834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17627C-5516-F5CB-43AD-E71F852B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				Soliditet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3106CAD6-D9E8-F752-4983-024C996892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1924" y="1825625"/>
            <a:ext cx="7531508" cy="4351338"/>
          </a:xfrm>
        </p:spPr>
      </p:pic>
    </p:spTree>
    <p:extLst>
      <p:ext uri="{BB962C8B-B14F-4D97-AF65-F5344CB8AC3E}">
        <p14:creationId xmlns:p14="http://schemas.microsoft.com/office/powerpoint/2010/main" val="233751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71875C-0DB4-AC5B-9DD4-848BDCE0B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Skuldökningen i kommunsektorn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E4E85E-0E8F-D360-8A14-46349EAEF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Balanskravet på kommunerna gäller resultatet, inte det finansiella sparandet</a:t>
            </a:r>
          </a:p>
          <a:p>
            <a:r>
              <a:rPr lang="sv-SE" dirty="0"/>
              <a:t>I det finansiella sparandet subtraheras investeringsutgifterna</a:t>
            </a:r>
          </a:p>
          <a:p>
            <a:r>
              <a:rPr lang="sv-SE" dirty="0"/>
              <a:t>I resultatet subtraheras avskrivningarna</a:t>
            </a:r>
          </a:p>
          <a:p>
            <a:r>
              <a:rPr lang="sv-SE" dirty="0"/>
              <a:t>I en period med ökande investeringar gäller att investerings-utgifterna &gt; avskrivningarna</a:t>
            </a:r>
          </a:p>
          <a:p>
            <a:r>
              <a:rPr lang="sv-SE" dirty="0"/>
              <a:t>Alltså blir resultatet &gt; det finansiella sparandet</a:t>
            </a:r>
          </a:p>
          <a:p>
            <a:r>
              <a:rPr lang="sv-SE" dirty="0"/>
              <a:t>Problemet är inte att kommunsektorns skuld ökat utan att statens minskat – och investeringarna där varit för låga</a:t>
            </a:r>
          </a:p>
          <a:p>
            <a:r>
              <a:rPr lang="sv-SE" dirty="0"/>
              <a:t>Maastrichtskulden blir mer jämnt fördelad om staten investerar och lånar mer</a:t>
            </a:r>
          </a:p>
          <a:p>
            <a:pPr marL="0" indent="0">
              <a:buNone/>
            </a:pPr>
            <a:r>
              <a:rPr lang="sv-S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141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339</Words>
  <Application>Microsoft Office PowerPoint</Application>
  <PresentationFormat>Bredbild</PresentationFormat>
  <Paragraphs>65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Office-tema</vt:lpstr>
      <vt:lpstr>Kommunerna, staten och finansieringen av investeringarna</vt:lpstr>
      <vt:lpstr>Det finanspolitiska ramverket</vt:lpstr>
      <vt:lpstr>Långsiktig Maastrichtskuld och finansiell nettoställning vid olika finansiellt sparande, procent av BNP</vt:lpstr>
      <vt:lpstr>Statens och kommunsektorns Maastricht-skuld, procent av BNP</vt:lpstr>
      <vt:lpstr>Investeringar i kommuner och regioner</vt:lpstr>
      <vt:lpstr>Skuldökningen i kommunsektorn</vt:lpstr>
      <vt:lpstr>Resultat och finansiellt sparande i kommun-sektorn</vt:lpstr>
      <vt:lpstr>    Soliditet</vt:lpstr>
      <vt:lpstr>Skuldökningen i kommunsektorn</vt:lpstr>
      <vt:lpstr>Mer generösa statsbidrag?</vt:lpstr>
      <vt:lpstr>Kommunal medfinansiering av statliga investeringar</vt:lpstr>
      <vt:lpstr>Statlig medfinansiering vid kommunala investeringar</vt:lpstr>
      <vt:lpstr>Huvudpunkter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3</cp:revision>
  <dcterms:created xsi:type="dcterms:W3CDTF">2024-10-06T14:42:16Z</dcterms:created>
  <dcterms:modified xsi:type="dcterms:W3CDTF">2024-10-09T09:28:53Z</dcterms:modified>
</cp:coreProperties>
</file>